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12192000" cy="6858000"/>
  <p:embeddedFontLst>
    <p:embeddedFont>
      <p:font typeface="UDMLDC+ArialMT"/>
      <p:regular r:id="rId5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" Type="http://schemas.openxmlformats.org/officeDocument/2006/relationships/viewProps" Target="viewProps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" Type="http://schemas.openxmlformats.org/officeDocument/2006/relationships/theme" Target="theme/theme1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42" Type="http://schemas.openxmlformats.org/officeDocument/2006/relationships/slide" Target="slides/slide37.xml" /><Relationship Id="rId43" Type="http://schemas.openxmlformats.org/officeDocument/2006/relationships/slide" Target="slides/slide38.xml" /><Relationship Id="rId44" Type="http://schemas.openxmlformats.org/officeDocument/2006/relationships/slide" Target="slides/slide39.xml" /><Relationship Id="rId45" Type="http://schemas.openxmlformats.org/officeDocument/2006/relationships/slide" Target="slides/slide40.xml" /><Relationship Id="rId46" Type="http://schemas.openxmlformats.org/officeDocument/2006/relationships/slide" Target="slides/slide41.xml" /><Relationship Id="rId47" Type="http://schemas.openxmlformats.org/officeDocument/2006/relationships/slide" Target="slides/slide42.xml" /><Relationship Id="rId48" Type="http://schemas.openxmlformats.org/officeDocument/2006/relationships/slide" Target="slides/slide43.xml" /><Relationship Id="rId49" Type="http://schemas.openxmlformats.org/officeDocument/2006/relationships/slide" Target="slides/slide44.xml" /><Relationship Id="rId5" Type="http://schemas.openxmlformats.org/officeDocument/2006/relationships/slideMaster" Target="slideMasters/slideMaster1.xml" /><Relationship Id="rId50" Type="http://schemas.openxmlformats.org/officeDocument/2006/relationships/slide" Target="slides/slide45.xml" /><Relationship Id="rId51" Type="http://schemas.openxmlformats.org/officeDocument/2006/relationships/slide" Target="slides/slide46.xml" /><Relationship Id="rId52" Type="http://schemas.openxmlformats.org/officeDocument/2006/relationships/slide" Target="slides/slide47.xml" /><Relationship Id="rId53" Type="http://schemas.openxmlformats.org/officeDocument/2006/relationships/slide" Target="slides/slide48.xml" /><Relationship Id="rId54" Type="http://schemas.openxmlformats.org/officeDocument/2006/relationships/slide" Target="slides/slide49.xml" /><Relationship Id="rId55" Type="http://schemas.openxmlformats.org/officeDocument/2006/relationships/slide" Target="slides/slide50.xml" /><Relationship Id="rId56" Type="http://schemas.openxmlformats.org/officeDocument/2006/relationships/font" Target="fonts/font1.fntdata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7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8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0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1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3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4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5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6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7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2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3.png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4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5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6.png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8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9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0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1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2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3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4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5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7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8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9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0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76709" y="2024407"/>
            <a:ext cx="6137030" cy="12268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Capstone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Project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Report</a:t>
            </a:r>
          </a:p>
          <a:p>
            <a:pPr marL="2638424" marR="0">
              <a:lnSpc>
                <a:spcPts val="4500"/>
              </a:lnSpc>
              <a:spcBef>
                <a:spcPts val="36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ndara"/>
                <a:cs typeface="Candara"/>
              </a:rPr>
              <a:t>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42233" y="3412165"/>
            <a:ext cx="5572188" cy="520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“TRAVEL</a:t>
            </a: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APPROVAL</a:t>
            </a: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3800" b="1">
                <a:solidFill>
                  <a:srgbClr val="000000"/>
                </a:solidFill>
                <a:latin typeface="Candara"/>
                <a:cs typeface="Candara"/>
              </a:rPr>
              <a:t>APP”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12307" y="4548065"/>
            <a:ext cx="3540817" cy="1117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BY: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Name:</a:t>
            </a:r>
            <a:r>
              <a:rPr dirty="0" sz="2000" spc="12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Purnachandar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Atike</a:t>
            </a:r>
          </a:p>
          <a:p>
            <a:pPr marL="0" marR="0">
              <a:lnSpc>
                <a:spcPts val="2500"/>
              </a:lnSpc>
              <a:spcBef>
                <a:spcPts val="436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Batch</a:t>
            </a:r>
            <a:r>
              <a:rPr dirty="0" sz="2000" spc="119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WIP-SF-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412307" y="5683003"/>
            <a:ext cx="2504704" cy="36366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LMS</a:t>
            </a: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000">
                <a:solidFill>
                  <a:srgbClr val="000000"/>
                </a:solidFill>
                <a:latin typeface="Candara"/>
                <a:cs typeface="Candara"/>
              </a:rPr>
              <a:t>Id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: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dirty="0" sz="2500">
                <a:solidFill>
                  <a:srgbClr val="000000"/>
                </a:solidFill>
                <a:latin typeface="Candara"/>
                <a:cs typeface="Candara"/>
              </a:rPr>
              <a:t>MGSA_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515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70694" y="488756"/>
            <a:ext cx="9837385" cy="7777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After</a:t>
            </a:r>
            <a:r>
              <a:rPr dirty="0" sz="2800" spc="-6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800" spc="-6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800" spc="-6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800" spc="-6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800" spc="-6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800" spc="-6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fields,</a:t>
            </a:r>
            <a:r>
              <a:rPr dirty="0" sz="2800" spc="-6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2800" spc="-6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looks</a:t>
            </a:r>
            <a:r>
              <a:rPr dirty="0" sz="2800" spc="-6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800" spc="-6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shown</a:t>
            </a:r>
          </a:p>
          <a:p>
            <a:pPr marL="4369246" marR="0">
              <a:lnSpc>
                <a:spcPts val="2800"/>
              </a:lnSpc>
              <a:spcBef>
                <a:spcPts val="224"/>
              </a:spcBef>
              <a:spcAft>
                <a:spcPts val="0"/>
              </a:spcAft>
            </a:pPr>
            <a:r>
              <a:rPr dirty="0" sz="2800" b="1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163188" y="457168"/>
            <a:ext cx="8114862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Importing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Department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records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import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wizard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913919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imported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record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status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viewed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below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44714" y="597661"/>
            <a:ext cx="9624214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Expense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Item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Expense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Item</a:t>
            </a:r>
          </a:p>
          <a:p>
            <a:pPr marL="4312195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7434" y="1063747"/>
            <a:ext cx="2601474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7434" y="1533647"/>
            <a:ext cx="2963677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admin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license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8837" y="4562714"/>
            <a:ext cx="2235176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eric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68837" y="5032614"/>
            <a:ext cx="3720931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manager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own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account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53145" y="1069158"/>
            <a:ext cx="4188334" cy="8254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Customize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</a:p>
          <a:p>
            <a:pPr marL="0" marR="0">
              <a:lnSpc>
                <a:spcPts val="2500"/>
              </a:lnSpc>
              <a:spcBef>
                <a:spcPts val="119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Default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search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layout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0718" y="4680745"/>
            <a:ext cx="4796029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“All”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List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view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714343"/>
            <a:ext cx="3373335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Customizing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page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layout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65490" y="809415"/>
            <a:ext cx="2905698" cy="546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000" b="1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4000" spc="-9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4000" spc="-9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000" b="1">
                <a:solidFill>
                  <a:srgbClr val="000000"/>
                </a:solidFill>
                <a:latin typeface="Calibri"/>
                <a:cs typeface="Calibri"/>
              </a:rPr>
              <a:t>app: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7269" y="772103"/>
            <a:ext cx="2709197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MODULE</a:t>
            </a:r>
            <a:r>
              <a:rPr dirty="0" sz="4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1861757"/>
            <a:ext cx="10185400" cy="7357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500" spc="30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This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project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module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focuses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on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the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Automation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and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Analytics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Tools</a:t>
            </a:r>
          </a:p>
          <a:p>
            <a:pPr marL="22860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to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enhance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your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custom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App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development.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25" y="3144457"/>
            <a:ext cx="10185765" cy="10786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500" spc="229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Define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Business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logic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using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Validation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rules,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Roll-up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summary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fields,</a:t>
            </a:r>
          </a:p>
          <a:p>
            <a:pPr marL="22860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Formulas,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Flows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&amp;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how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you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track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Travel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Approvals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using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Reports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and</a:t>
            </a:r>
          </a:p>
          <a:p>
            <a:pPr marL="22860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UDMLDC+ArialMT"/>
                <a:cs typeface="UDMLDC+ArialMT"/>
              </a:rPr>
              <a:t>Dashboards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682225" y="611981"/>
            <a:ext cx="728421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Validation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Rule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trip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always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&gt;=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start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date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700094"/>
            <a:ext cx="5483836" cy="7632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Formula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</a:p>
          <a:p>
            <a:pPr marL="0" marR="0">
              <a:lnSpc>
                <a:spcPts val="2500"/>
              </a:lnSpc>
              <a:spcBef>
                <a:spcPts val="70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Static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Resource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name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StatusImages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98641" y="808933"/>
            <a:ext cx="2709081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CONTENTS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1848966"/>
            <a:ext cx="5043016" cy="44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800" spc="41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INTRODUCTION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SALESFORCE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9625" y="2360015"/>
            <a:ext cx="6610258" cy="44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800" spc="41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INTRODUCTION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APP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9625" y="2871063"/>
            <a:ext cx="2319556" cy="19820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800" spc="41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MODULE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3128"/>
              </a:lnSpc>
              <a:spcBef>
                <a:spcPts val="789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800" spc="41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MODULE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3128"/>
              </a:lnSpc>
              <a:spcBef>
                <a:spcPts val="839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800" spc="41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MODULE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  <a:p>
            <a:pPr marL="0" marR="0">
              <a:lnSpc>
                <a:spcPts val="3128"/>
              </a:lnSpc>
              <a:spcBef>
                <a:spcPts val="789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800" spc="41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92601" y="772103"/>
            <a:ext cx="7842987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Record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Triggered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500">
                <a:solidFill>
                  <a:srgbClr val="000000"/>
                </a:solidFill>
                <a:latin typeface="Calibri"/>
                <a:cs typeface="Calibri"/>
              </a:rPr>
              <a:t>Flow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714343"/>
            <a:ext cx="461616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Decision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element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flow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520668"/>
            <a:ext cx="676701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Finally,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flow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looks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shown,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save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activate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5930" y="373368"/>
            <a:ext cx="10030338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send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manager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coordinator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02943" y="706267"/>
            <a:ext cx="5092675" cy="10413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Testing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Status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is</a:t>
            </a:r>
          </a:p>
          <a:p>
            <a:pPr marL="0" marR="0">
              <a:lnSpc>
                <a:spcPts val="250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pending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here,</a:t>
            </a:r>
            <a:r>
              <a:rPr dirty="0" sz="2500" spc="-8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Next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submit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for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7080" y="4433619"/>
            <a:ext cx="3993707" cy="825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Login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Eric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give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</a:p>
          <a:p>
            <a:pPr marL="0" marR="0">
              <a:lnSpc>
                <a:spcPts val="2500"/>
              </a:lnSpc>
              <a:spcBef>
                <a:spcPts val="1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Reject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714502"/>
            <a:ext cx="10431758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5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import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wizard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import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records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later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Records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imported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successfully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885793"/>
            <a:ext cx="2285244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Final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Dashboard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7269" y="772103"/>
            <a:ext cx="2709197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ff0000"/>
                </a:solidFill>
                <a:latin typeface="Calibri"/>
                <a:cs typeface="Calibri"/>
              </a:rPr>
              <a:t>MODULE</a:t>
            </a:r>
            <a:r>
              <a:rPr dirty="0" sz="4500" spc="-109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ff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1858019"/>
            <a:ext cx="276894" cy="4353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58225" y="1941809"/>
            <a:ext cx="9286098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9055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module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focuses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coding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approach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extend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functional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capabilities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your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App.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349881" y="423960"/>
            <a:ext cx="1653453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300" spc="-55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300" spc="-56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01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6132" y="1054896"/>
            <a:ext cx="10202340" cy="6456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300" spc="-5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Playground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Lightning</a:t>
            </a:r>
            <a:r>
              <a:rPr dirty="0" sz="2300" spc="-5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App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Lead,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Account,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Contact,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Opportunity,</a:t>
            </a:r>
          </a:p>
          <a:p>
            <a:pPr marL="2394827" marR="0">
              <a:lnSpc>
                <a:spcPts val="2300"/>
              </a:lnSpc>
              <a:spcBef>
                <a:spcPts val="183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Case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navigation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profile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admin.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430657"/>
            <a:ext cx="7479642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related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96803" y="772103"/>
            <a:ext cx="6497756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INTRODUCTION</a:t>
            </a:r>
            <a:r>
              <a:rPr dirty="0" sz="4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4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SALESF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8170" y="1914052"/>
            <a:ext cx="3171883" cy="448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800" spc="41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What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800">
                <a:solidFill>
                  <a:srgbClr val="000000"/>
                </a:solidFill>
                <a:latin typeface="Calibri"/>
                <a:cs typeface="Calibri"/>
              </a:rPr>
              <a:t>salesforce?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18170" y="2653289"/>
            <a:ext cx="8158652" cy="6781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Salesforce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cloud-based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software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company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provides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businesses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tools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</a:p>
          <a:p>
            <a:pPr marL="0" marR="0">
              <a:lnSpc>
                <a:spcPts val="1800"/>
              </a:lnSpc>
              <a:spcBef>
                <a:spcPts val="143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prospects,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close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deals,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provide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higher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level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service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their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customers.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8170" y="3603249"/>
            <a:ext cx="10323849" cy="10896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Salesforce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helps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businesses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keep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track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interactions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sales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data.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manage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leads,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contacts,</a:t>
            </a:r>
          </a:p>
          <a:p>
            <a:pPr marL="0" marR="0">
              <a:lnSpc>
                <a:spcPts val="1800"/>
              </a:lnSpc>
              <a:spcBef>
                <a:spcPts val="1440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opportunities,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cases.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Salesforce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also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offers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several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features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help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businesses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automate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their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sales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0" marR="0">
              <a:lnSpc>
                <a:spcPts val="1800"/>
              </a:lnSpc>
              <a:spcBef>
                <a:spcPts val="1489"/>
              </a:spcBef>
              <a:spcAft>
                <a:spcPts val="0"/>
              </a:spcAft>
            </a:pP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marketing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processes,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such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email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marketing,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lead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capture,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lead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000000"/>
                </a:solidFill>
                <a:latin typeface="Calibri"/>
                <a:cs typeface="Calibri"/>
              </a:rPr>
              <a:t>scoring.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13084" y="285136"/>
            <a:ext cx="9758457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3500" spc="-8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3500" spc="-8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3500" spc="-8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Billing</a:t>
            </a:r>
            <a:r>
              <a:rPr dirty="0" sz="3500" spc="-8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3500" spc="-8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3500" spc="-8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related</a:t>
            </a:r>
            <a:r>
              <a:rPr dirty="0" sz="3500" spc="-8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17331" y="496259"/>
            <a:ext cx="8947112" cy="11709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67946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60" b="1" strike="sngStrik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dirty="0" sz="2500" spc="-60" b="1" strike="sngStrik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02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Anonymous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define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following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code:</a:t>
            </a:r>
          </a:p>
          <a:p>
            <a:pPr marL="3140285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Developer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Console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714343"/>
            <a:ext cx="9631181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1.Define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Variable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method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‘endsWith’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output.</a:t>
            </a:r>
            <a:r>
              <a:rPr dirty="0" sz="2500" spc="50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clicking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oh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Debug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select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open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Anonymous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window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73071" y="808261"/>
            <a:ext cx="4931258" cy="10413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2.</a:t>
            </a:r>
            <a:r>
              <a:rPr dirty="0" sz="25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Define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type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variables,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</a:t>
            </a:r>
          </a:p>
          <a:p>
            <a:pPr marL="0" marR="0">
              <a:lnSpc>
                <a:spcPts val="2500"/>
              </a:lnSpc>
              <a:spcBef>
                <a:spcPts val="19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method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today()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addDays(30)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7169" y="4409937"/>
            <a:ext cx="4923014" cy="100126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3.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Integer</a:t>
            </a:r>
          </a:p>
          <a:p>
            <a:pPr marL="0" marR="0">
              <a:lnSpc>
                <a:spcPts val="2400"/>
              </a:lnSpc>
              <a:spcBef>
                <a:spcPts val="192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variable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‘10’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then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</a:p>
          <a:p>
            <a:pPr marL="0" marR="0">
              <a:lnSpc>
                <a:spcPts val="2400"/>
              </a:lnSpc>
              <a:spcBef>
                <a:spcPts val="191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20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it.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09268" y="829021"/>
            <a:ext cx="4982024" cy="104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4.</a:t>
            </a:r>
            <a:r>
              <a:rPr dirty="0" sz="25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Define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Variable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string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method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length()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2900" y="4528916"/>
            <a:ext cx="5009715" cy="104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5.</a:t>
            </a:r>
            <a:r>
              <a:rPr dirty="0" sz="25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Define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List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integer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add(),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get(),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set(),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clear(),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methods.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33054" y="714502"/>
            <a:ext cx="10498946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Anonymous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define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following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x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0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9.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162021"/>
            <a:ext cx="1350254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300" spc="-55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540271"/>
            <a:ext cx="8025958" cy="11256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Answer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following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True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False:</a:t>
            </a:r>
          </a:p>
          <a:p>
            <a:pPr marL="0" marR="0">
              <a:lnSpc>
                <a:spcPts val="2400"/>
              </a:lnSpc>
              <a:spcBef>
                <a:spcPts val="681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Integer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myunlucklyNumber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7;</a:t>
            </a:r>
            <a:r>
              <a:rPr dirty="0" sz="2400" spc="48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Integer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myluckyNumber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15;</a:t>
            </a:r>
          </a:p>
          <a:p>
            <a:pPr marL="0" marR="0">
              <a:lnSpc>
                <a:spcPts val="2400"/>
              </a:lnSpc>
              <a:spcBef>
                <a:spcPts val="681"/>
              </a:spcBef>
              <a:spcAft>
                <a:spcPts val="0"/>
              </a:spcAft>
            </a:pP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myluckyNumber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!=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myunlucklyNumber</a:t>
            </a:r>
            <a:r>
              <a:rPr dirty="0" sz="24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+</a:t>
            </a:r>
            <a:r>
              <a:rPr dirty="0" sz="2400" spc="-57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000000"/>
                </a:solidFill>
                <a:latin typeface="Calibri"/>
                <a:cs typeface="Calibri"/>
              </a:rPr>
              <a:t>8.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526083"/>
            <a:ext cx="6230581" cy="115556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800" spc="-1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800" spc="-73" b="1" strike="sngStrik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b="1" strike="sngStrike">
                <a:solidFill>
                  <a:srgbClr val="000000"/>
                </a:solidFill>
                <a:latin typeface="Calibri"/>
                <a:cs typeface="Calibri"/>
              </a:rPr>
              <a:t>4</a:t>
            </a:r>
          </a:p>
          <a:p>
            <a:pPr marL="0" marR="0">
              <a:lnSpc>
                <a:spcPts val="2500"/>
              </a:lnSpc>
              <a:spcBef>
                <a:spcPts val="518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Answer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following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True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False:</a:t>
            </a:r>
          </a:p>
          <a:p>
            <a:pPr marL="0" marR="0">
              <a:lnSpc>
                <a:spcPts val="2500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Boolean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isFalse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false;</a:t>
            </a:r>
            <a:r>
              <a:rPr dirty="0" sz="2500" spc="503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Boolean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isTrue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true;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423977"/>
            <a:ext cx="1298173" cy="31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200" spc="-51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 u="sng">
                <a:solidFill>
                  <a:srgbClr val="000000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782727"/>
            <a:ext cx="5139376" cy="13937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Answer</a:t>
            </a:r>
            <a:r>
              <a:rPr dirty="0" sz="2200" spc="-5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200" spc="-5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following</a:t>
            </a:r>
            <a:r>
              <a:rPr dirty="0" sz="2200" spc="-5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200" spc="-5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True</a:t>
            </a:r>
            <a:r>
              <a:rPr dirty="0" sz="2200" spc="-5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Or</a:t>
            </a:r>
            <a:r>
              <a:rPr dirty="0" sz="2200" spc="-5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False:</a:t>
            </a:r>
          </a:p>
          <a:p>
            <a:pPr marL="0" marR="0">
              <a:lnSpc>
                <a:spcPts val="2200"/>
              </a:lnSpc>
              <a:spcBef>
                <a:spcPts val="624"/>
              </a:spcBef>
              <a:spcAft>
                <a:spcPts val="0"/>
              </a:spcAft>
            </a:pP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dirty="0" sz="2200" spc="-5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tomorrow</a:t>
            </a:r>
            <a:r>
              <a:rPr dirty="0" sz="2200" spc="-5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200" spc="-5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Date.today().addDays(1);</a:t>
            </a:r>
          </a:p>
          <a:p>
            <a:pPr marL="0" marR="0">
              <a:lnSpc>
                <a:spcPts val="2200"/>
              </a:lnSpc>
              <a:spcBef>
                <a:spcPts val="624"/>
              </a:spcBef>
              <a:spcAft>
                <a:spcPts val="0"/>
              </a:spcAft>
            </a:pP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Date</a:t>
            </a:r>
            <a:r>
              <a:rPr dirty="0" sz="2200" spc="-5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today</a:t>
            </a:r>
            <a:r>
              <a:rPr dirty="0" sz="2200" spc="-5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200" spc="-5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Date.today();</a:t>
            </a:r>
          </a:p>
          <a:p>
            <a:pPr marL="0" marR="0">
              <a:lnSpc>
                <a:spcPts val="2200"/>
              </a:lnSpc>
              <a:spcBef>
                <a:spcPts val="674"/>
              </a:spcBef>
              <a:spcAft>
                <a:spcPts val="0"/>
              </a:spcAft>
            </a:pP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today</a:t>
            </a:r>
            <a:r>
              <a:rPr dirty="0" sz="2200" spc="-5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!=</a:t>
            </a:r>
            <a:r>
              <a:rPr dirty="0" sz="2200" spc="-5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 b="1">
                <a:solidFill>
                  <a:srgbClr val="000000"/>
                </a:solidFill>
                <a:latin typeface="Calibri"/>
                <a:cs typeface="Calibri"/>
              </a:rPr>
              <a:t>tomorrow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319252"/>
            <a:ext cx="8634237" cy="7632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60" b="1" strike="sngStrik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6</a:t>
            </a:r>
          </a:p>
          <a:p>
            <a:pPr marL="0" marR="0">
              <a:lnSpc>
                <a:spcPts val="2500"/>
              </a:lnSpc>
              <a:spcBef>
                <a:spcPts val="709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program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“If..else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if...else”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00159" y="772103"/>
            <a:ext cx="10414953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INTRODUCTION</a:t>
            </a:r>
            <a:r>
              <a:rPr dirty="0" sz="4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4500" spc="-11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4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4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APP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6915" y="2041718"/>
            <a:ext cx="7644110" cy="186964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200" spc="2904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Salesforce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designed</a:t>
            </a:r>
          </a:p>
          <a:p>
            <a:pPr marL="228600" marR="0">
              <a:lnSpc>
                <a:spcPts val="2200"/>
              </a:lnSpc>
              <a:spcBef>
                <a:spcPts val="125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app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automate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streamline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requesting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2286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approving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expenses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employees.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involves</a:t>
            </a:r>
          </a:p>
          <a:p>
            <a:pPr marL="2286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several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components,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including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track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</a:p>
          <a:p>
            <a:pPr marL="22860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requests,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process,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various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integrations</a:t>
            </a:r>
          </a:p>
          <a:p>
            <a:pPr marL="228600" marR="0">
              <a:lnSpc>
                <a:spcPts val="2200"/>
              </a:lnSpc>
              <a:spcBef>
                <a:spcPts val="125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external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systems.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6915" y="4407982"/>
            <a:ext cx="250217" cy="35024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57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65515" y="4451365"/>
            <a:ext cx="7470878" cy="152450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5155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Overall,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Salesforce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provides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</a:t>
            </a:r>
          </a:p>
          <a:p>
            <a:pPr marL="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streamlined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efficient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way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employees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request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manage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expenses,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while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also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providing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managers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200"/>
              </a:lnSpc>
              <a:spcBef>
                <a:spcPts val="12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tools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they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need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ensure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all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expenses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approved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  <a:p>
            <a:pPr marL="0" marR="0">
              <a:lnSpc>
                <a:spcPts val="2200"/>
              </a:lnSpc>
              <a:spcBef>
                <a:spcPts val="176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accounted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200">
                <a:solidFill>
                  <a:srgbClr val="000000"/>
                </a:solidFill>
                <a:latin typeface="Calibri"/>
                <a:cs typeface="Calibri"/>
              </a:rPr>
              <a:t>for.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388883"/>
            <a:ext cx="8819660" cy="76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60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7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program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“Apex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Loop”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178694"/>
            <a:ext cx="6722777" cy="763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60" b="1" strike="sngStrik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8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Class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Constants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Apex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700094"/>
            <a:ext cx="6736864" cy="7632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60" b="1" strike="sngStrik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9</a:t>
            </a:r>
          </a:p>
          <a:p>
            <a:pPr marL="0" marR="0">
              <a:lnSpc>
                <a:spcPts val="2500"/>
              </a:lnSpc>
              <a:spcBef>
                <a:spcPts val="70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Class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Interface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Apex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58462"/>
            <a:ext cx="1498056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300" spc="-55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433518"/>
            <a:ext cx="10435625" cy="1080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Demo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DML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Insert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Operation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300" spc="-5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methods</a:t>
            </a:r>
          </a:p>
          <a:p>
            <a:pPr marL="0" marR="0">
              <a:lnSpc>
                <a:spcPts val="2300"/>
              </a:lnSpc>
              <a:spcBef>
                <a:spcPts val="653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1.Insert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Record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First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300" spc="-5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simple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DML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</a:p>
          <a:p>
            <a:pPr marL="0" marR="0">
              <a:lnSpc>
                <a:spcPts val="2300"/>
              </a:lnSpc>
              <a:spcBef>
                <a:spcPts val="603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2.</a:t>
            </a:r>
            <a:r>
              <a:rPr dirty="0" sz="2300" spc="-5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Insert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Billing</a:t>
            </a:r>
            <a:r>
              <a:rPr dirty="0" sz="2300" spc="-5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record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  <a:r>
              <a:rPr dirty="0" sz="2300" spc="-5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Database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methods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Here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300" spc="-5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record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id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insert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62071" y="31825"/>
            <a:ext cx="1498056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300" spc="-55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 u="sng">
                <a:solidFill>
                  <a:srgbClr val="000000"/>
                </a:solidFill>
                <a:latin typeface="Calibri"/>
                <a:cs typeface="Calibri"/>
              </a:rPr>
              <a:t>11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2071" y="406882"/>
            <a:ext cx="9692511" cy="108031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execute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SOQL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queries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Developer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Console</a:t>
            </a:r>
          </a:p>
          <a:p>
            <a:pPr marL="66014" marR="0">
              <a:lnSpc>
                <a:spcPts val="2300"/>
              </a:lnSpc>
              <a:spcBef>
                <a:spcPts val="653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ID,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Amount,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Stage,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Account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Name,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Account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Industry,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Account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Website</a:t>
            </a:r>
          </a:p>
          <a:p>
            <a:pPr marL="0" marR="0">
              <a:lnSpc>
                <a:spcPts val="2300"/>
              </a:lnSpc>
              <a:spcBef>
                <a:spcPts val="603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Opportunity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2071" y="1532051"/>
            <a:ext cx="6081171" cy="7052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300" spc="-54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“Account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Annual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Revenue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&gt;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5000”</a:t>
            </a:r>
          </a:p>
          <a:p>
            <a:pPr marL="0" marR="0">
              <a:lnSpc>
                <a:spcPts val="2300"/>
              </a:lnSpc>
              <a:spcBef>
                <a:spcPts val="653"/>
              </a:spcBef>
              <a:spcAft>
                <a:spcPts val="0"/>
              </a:spcAft>
            </a:pP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Clause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“Account</a:t>
            </a:r>
            <a:r>
              <a:rPr dirty="0" sz="2300" spc="-56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Industry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300" spc="-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300" b="1">
                <a:solidFill>
                  <a:srgbClr val="000000"/>
                </a:solidFill>
                <a:latin typeface="Calibri"/>
                <a:cs typeface="Calibri"/>
              </a:rPr>
              <a:t>Energy”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195269"/>
            <a:ext cx="160678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12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12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602939"/>
            <a:ext cx="10333866" cy="1578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Apex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Trigger,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Name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CustomerTrigger.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Billing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Record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when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'Status'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changes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Active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Inactive.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Billing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“Status”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be: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Paid,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Amount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Paid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=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1000000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Perform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DML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List.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245163"/>
            <a:ext cx="1615070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60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u="sng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9625" y="652833"/>
            <a:ext cx="6518490" cy="1986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Class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CustomerTrigger.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Test.startTest()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Test.stopTest().</a:t>
            </a:r>
          </a:p>
          <a:p>
            <a:pPr marL="0" marR="0">
              <a:lnSpc>
                <a:spcPts val="2500"/>
              </a:lnSpc>
              <a:spcBef>
                <a:spcPts val="71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assert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statement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validate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output,</a:t>
            </a:r>
          </a:p>
          <a:p>
            <a:pPr marL="0" marR="0">
              <a:lnSpc>
                <a:spcPts val="2500"/>
              </a:lnSpc>
              <a:spcBef>
                <a:spcPts val="709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Class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have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full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code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coverage.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0220" y="777229"/>
            <a:ext cx="1556563" cy="342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4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400" spc="-56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400" b="1" u="sng">
                <a:solidFill>
                  <a:srgbClr val="000000"/>
                </a:solidFill>
                <a:latin typeface="Calibri"/>
                <a:cs typeface="Calibri"/>
              </a:rPr>
              <a:t>14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220" y="1234587"/>
            <a:ext cx="5252398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ApexTrigger,Name=DisqualifyTestLeads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6070" y="4777883"/>
            <a:ext cx="6005855" cy="796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700" b="1" u="sng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700" spc="-63" b="1" u="sng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700" b="1" u="sng">
                <a:solidFill>
                  <a:srgbClr val="000000"/>
                </a:solidFill>
                <a:latin typeface="Calibri"/>
                <a:cs typeface="Calibri"/>
              </a:rPr>
              <a:t>15</a:t>
            </a:r>
          </a:p>
          <a:p>
            <a:pPr marL="0" marR="0">
              <a:lnSpc>
                <a:spcPts val="2700"/>
              </a:lnSpc>
              <a:spcBef>
                <a:spcPts val="567"/>
              </a:spcBef>
              <a:spcAft>
                <a:spcPts val="0"/>
              </a:spcAft>
            </a:pP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Write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Class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000000"/>
                </a:solidFill>
                <a:latin typeface="Calibri"/>
                <a:cs typeface="Calibri"/>
              </a:rPr>
              <a:t>DisqualifyTestLeads.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714343"/>
            <a:ext cx="10163843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60" b="1" strike="sngStrik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16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Visualforce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page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displays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Opportunity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fields.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542893"/>
            <a:ext cx="10435473" cy="104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60" b="1" strike="sngStrik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17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Visualforce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page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shows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list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Accounts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linked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their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record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pages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42644" y="772103"/>
            <a:ext cx="2709197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MODULE</a:t>
            </a:r>
            <a:r>
              <a:rPr dirty="0" sz="4500" spc="-109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72170" y="1736959"/>
            <a:ext cx="9566731" cy="660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1950" spc="1460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This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module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focuses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non-coding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approach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modifying</a:t>
            </a:r>
          </a:p>
          <a:p>
            <a:pPr marL="22860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interface,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you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customize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app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tracks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company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travel.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2170" y="2850311"/>
            <a:ext cx="2298962" cy="4106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8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>
                <a:solidFill>
                  <a:srgbClr val="000000"/>
                </a:solidFill>
                <a:latin typeface="UDMLDC+ArialMT"/>
                <a:cs typeface="UDMLDC+ArialMT"/>
              </a:rPr>
              <a:t>•</a:t>
            </a:r>
            <a:r>
              <a:rPr dirty="0" sz="2550" spc="244">
                <a:solidFill>
                  <a:srgbClr val="000000"/>
                </a:solidFill>
                <a:latin typeface="UDMLDC+ArialMT"/>
                <a:cs typeface="UDMLDC+ArialMT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00770" y="3210159"/>
            <a:ext cx="9152749" cy="965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8580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App,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Objects,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&amp;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Relationships,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you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customize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App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using</a:t>
            </a:r>
          </a:p>
          <a:p>
            <a:pPr marL="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declarative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tools.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29625" y="542893"/>
            <a:ext cx="9793737" cy="104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Exercise</a:t>
            </a:r>
            <a:r>
              <a:rPr dirty="0" sz="2500" spc="-60" b="1" strike="sngStrike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 strike="sngStrike">
                <a:solidFill>
                  <a:srgbClr val="000000"/>
                </a:solidFill>
                <a:latin typeface="Calibri"/>
                <a:cs typeface="Calibri"/>
              </a:rPr>
              <a:t>18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Visualforce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page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uses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controller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display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dirty="0" sz="25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list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cases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with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status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'New'.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page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must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be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named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NewCaseList</a:t>
            </a:r>
            <a:r>
              <a:rPr dirty="0" sz="2500">
                <a:solidFill>
                  <a:srgbClr val="000000"/>
                </a:solidFill>
                <a:latin typeface="Calibri"/>
                <a:cs typeface="Calibri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781207" y="772103"/>
            <a:ext cx="8696988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3f3f3f"/>
                </a:solidFill>
                <a:latin typeface="Calibri"/>
                <a:cs typeface="Calibri"/>
              </a:rPr>
              <a:t>Creating</a:t>
            </a:r>
            <a:r>
              <a:rPr dirty="0" sz="4500" spc="-105" b="1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3f3f3f"/>
                </a:solidFill>
                <a:latin typeface="Calibri"/>
                <a:cs typeface="Calibri"/>
              </a:rPr>
              <a:t>Lightning</a:t>
            </a:r>
            <a:r>
              <a:rPr dirty="0" sz="4500" spc="-105" b="1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3f3f3f"/>
                </a:solidFill>
                <a:latin typeface="Calibri"/>
                <a:cs typeface="Calibri"/>
              </a:rPr>
              <a:t>App:</a:t>
            </a:r>
            <a:r>
              <a:rPr dirty="0" sz="4500" spc="-248" b="1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548135"/>
                </a:solidFill>
                <a:latin typeface="Calibri"/>
                <a:cs typeface="Calibri"/>
              </a:rPr>
              <a:t>TRAVEL</a:t>
            </a:r>
            <a:r>
              <a:rPr dirty="0" sz="4500" spc="-109" b="1">
                <a:solidFill>
                  <a:srgbClr val="548135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548135"/>
                </a:solidFill>
                <a:latin typeface="Calibri"/>
                <a:cs typeface="Calibri"/>
              </a:rPr>
              <a:t>APP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86756" y="885793"/>
            <a:ext cx="10192922" cy="355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Department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500" spc="-58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  <a:r>
              <a:rPr dirty="0" sz="25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Department</a:t>
            </a:r>
            <a:r>
              <a:rPr dirty="0" sz="2500" spc="-6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41820" y="597478"/>
            <a:ext cx="7864037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dirty="0" sz="4500" b="1">
                <a:solidFill>
                  <a:srgbClr val="262626"/>
                </a:solidFill>
                <a:latin typeface="Calibri"/>
                <a:cs typeface="Calibri"/>
              </a:rPr>
              <a:t>Field</a:t>
            </a:r>
            <a:r>
              <a:rPr dirty="0" sz="4500" spc="-108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262626"/>
                </a:solidFill>
                <a:latin typeface="Calibri"/>
                <a:cs typeface="Calibri"/>
              </a:rPr>
              <a:t>dependency</a:t>
            </a:r>
            <a:r>
              <a:rPr dirty="0" sz="4500" spc="-108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262626"/>
                </a:solidFill>
                <a:latin typeface="Calibri"/>
                <a:cs typeface="Calibri"/>
              </a:rPr>
              <a:t>in</a:t>
            </a:r>
            <a:r>
              <a:rPr dirty="0" sz="4500" spc="-108" b="1">
                <a:solidFill>
                  <a:srgbClr val="262626"/>
                </a:solidFill>
                <a:latin typeface="Times New Roman"/>
                <a:cs typeface="Times New Roman"/>
              </a:rPr>
              <a:t> </a:t>
            </a:r>
            <a:r>
              <a:rPr dirty="0" sz="4500" b="1">
                <a:solidFill>
                  <a:srgbClr val="262626"/>
                </a:solidFill>
                <a:latin typeface="Calibri"/>
                <a:cs typeface="Calibri"/>
              </a:rPr>
              <a:t>department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13359" y="669100"/>
            <a:ext cx="10165276" cy="368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Creating</a:t>
            </a:r>
            <a:r>
              <a:rPr dirty="0" sz="2600" spc="-61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6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  <a:r>
              <a:rPr dirty="0" sz="26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Travel</a:t>
            </a:r>
            <a:r>
              <a:rPr dirty="0" sz="26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Approval</a:t>
            </a:r>
            <a:r>
              <a:rPr dirty="0" sz="26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dirty="0" sz="26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Custom</a:t>
            </a:r>
            <a:r>
              <a:rPr dirty="0" sz="26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Fields</a:t>
            </a:r>
            <a:r>
              <a:rPr dirty="0" sz="26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in</a:t>
            </a:r>
            <a:r>
              <a:rPr dirty="0" sz="26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that</a:t>
            </a:r>
            <a:r>
              <a:rPr dirty="0" sz="2600" spc="-62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600" b="1">
                <a:solidFill>
                  <a:srgbClr val="000000"/>
                </a:solidFill>
                <a:latin typeface="Calibri"/>
                <a:cs typeface="Calibri"/>
              </a:rPr>
              <a:t>Object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resentationFormat>On-screen Show (4:3)</PresentationFormat>
  <ScaleCrop>false</ScaleCrop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2023-02-28T04:01:50-06:00</dcterms:modified>
</cp:coreProperties>
</file>